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eg>
</file>

<file path=ppt/media/image10.jpg>
</file>

<file path=ppt/media/image11.jpg>
</file>

<file path=ppt/media/image2.png>
</file>

<file path=ppt/media/image3.jpeg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7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w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257690"/>
            <a:ext cx="6858000" cy="108452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Iot design methodology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308084"/>
            <a:ext cx="6857999" cy="1340116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dirty="0"/>
              <a:t>201806100110072 (Asif Ahmed)</a:t>
            </a:r>
          </a:p>
          <a:p>
            <a:pPr algn="ctr"/>
            <a:r>
              <a:rPr lang="en-US" dirty="0"/>
              <a:t>201806100110085 (Mihir Prajapati)</a:t>
            </a:r>
          </a:p>
          <a:p>
            <a:pPr algn="ctr"/>
            <a:r>
              <a:rPr lang="en-US" dirty="0"/>
              <a:t>201806100110087 (Yagnesh Mistry)</a:t>
            </a:r>
          </a:p>
          <a:p>
            <a:pPr algn="ctr"/>
            <a:r>
              <a:rPr lang="en-US" dirty="0"/>
              <a:t>201806100110114 (Raj ZALAVADIYA)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8018E-3F37-4DD6-9AC4-38E51068E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C6F04-4096-4276-8273-4349A014D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Functional Groups(FGs) included in a Functional View included: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Device : </a:t>
            </a:r>
            <a:r>
              <a:rPr lang="en-IN" dirty="0"/>
              <a:t>The device FG contains devices for monitoring and control. </a:t>
            </a:r>
          </a:p>
          <a:p>
            <a:r>
              <a:rPr lang="en-IN" b="1" dirty="0">
                <a:solidFill>
                  <a:schemeClr val="bg1"/>
                </a:solidFill>
              </a:rPr>
              <a:t>Communication : </a:t>
            </a:r>
            <a:r>
              <a:rPr lang="en-IN" dirty="0"/>
              <a:t>The communication FG handles the communication for IoT system. The communication includes the communication protocols that form the backbone of IoT systems and enable network connectivity.</a:t>
            </a:r>
          </a:p>
          <a:p>
            <a:pPr lvl="1"/>
            <a:r>
              <a:rPr lang="en-IN" dirty="0"/>
              <a:t>The communication FG also includes the communication APIs that are used by the services and applications to exchange data over the network.</a:t>
            </a:r>
          </a:p>
        </p:txBody>
      </p:sp>
    </p:spTree>
    <p:extLst>
      <p:ext uri="{BB962C8B-B14F-4D97-AF65-F5344CB8AC3E}">
        <p14:creationId xmlns:p14="http://schemas.microsoft.com/office/powerpoint/2010/main" val="490742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D6940-CFED-433D-AEE8-8650A9D0D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95A11-DA16-4335-A8F6-F5B2DD2FA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Services : </a:t>
            </a:r>
            <a:r>
              <a:rPr lang="en-IN" dirty="0"/>
              <a:t>The service FG includes various services involved in the IoT system such as services for device monitoring, device control services, data publishing services and services for device discovery.</a:t>
            </a:r>
          </a:p>
          <a:p>
            <a:r>
              <a:rPr lang="en-IN" b="1" dirty="0">
                <a:solidFill>
                  <a:schemeClr val="bg1"/>
                </a:solidFill>
              </a:rPr>
              <a:t>Management : </a:t>
            </a:r>
            <a:r>
              <a:rPr lang="en-IN" dirty="0"/>
              <a:t>The management FG includes all functionalities that are needed to configure and manage the IoT system.</a:t>
            </a:r>
          </a:p>
          <a:p>
            <a:r>
              <a:rPr lang="en-IN" b="1" dirty="0">
                <a:solidFill>
                  <a:schemeClr val="bg1"/>
                </a:solidFill>
              </a:rPr>
              <a:t>Security : </a:t>
            </a:r>
            <a:r>
              <a:rPr lang="en-IN" dirty="0"/>
              <a:t>The security FG includes security mechanisms for the IoT system such as authentication, authorization, data security, etc.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750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690C9-1456-46F9-90F7-4EDB4BE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1AA77-F1BC-4297-A720-B910D89F7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Application : </a:t>
            </a:r>
            <a:r>
              <a:rPr lang="en-IN" dirty="0"/>
              <a:t>The application FG includes applications that provide an interface to the users to control and monitor various aspects of the IoT system.</a:t>
            </a:r>
          </a:p>
          <a:p>
            <a:pPr lvl="1"/>
            <a:r>
              <a:rPr lang="en-IN" dirty="0"/>
              <a:t>Applications also allow users to view the system status and the processed data.</a:t>
            </a:r>
          </a:p>
        </p:txBody>
      </p:sp>
    </p:spTree>
    <p:extLst>
      <p:ext uri="{BB962C8B-B14F-4D97-AF65-F5344CB8AC3E}">
        <p14:creationId xmlns:p14="http://schemas.microsoft.com/office/powerpoint/2010/main" val="2168154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4C22E-EC89-4517-BE8B-6D68FB866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5507"/>
            <a:ext cx="9905998" cy="1478570"/>
          </a:xfrm>
        </p:spPr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0ADBDFBD-5B18-4907-98C3-C0BEB7DB8411}"/>
              </a:ext>
            </a:extLst>
          </p:cNvPr>
          <p:cNvSpPr/>
          <p:nvPr/>
        </p:nvSpPr>
        <p:spPr>
          <a:xfrm>
            <a:off x="968550" y="1211313"/>
            <a:ext cx="10254900" cy="44353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9349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2A485-A1B2-410D-BEB0-D1F8AA92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view specification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12B1C-9278-4858-A3E7-531EC57EC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step, various options pertaining to the IoT system deployment and operation are defined, such as, service hosting options, storage options, device options, application hosting options, etc.</a:t>
            </a:r>
          </a:p>
        </p:txBody>
      </p:sp>
    </p:spTree>
    <p:extLst>
      <p:ext uri="{BB962C8B-B14F-4D97-AF65-F5344CB8AC3E}">
        <p14:creationId xmlns:p14="http://schemas.microsoft.com/office/powerpoint/2010/main" val="2798425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C6B7-1EBE-4FBC-B709-4659714A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Continue…</a:t>
            </a:r>
            <a:endParaRPr lang="en-IN" dirty="0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A90060D2-78F2-4BB0-9DD5-814A290CF2AF}"/>
              </a:ext>
            </a:extLst>
          </p:cNvPr>
          <p:cNvSpPr/>
          <p:nvPr/>
        </p:nvSpPr>
        <p:spPr>
          <a:xfrm>
            <a:off x="516636" y="1977860"/>
            <a:ext cx="11158728" cy="343682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332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D994B-4CBA-428E-917D-C5F931D8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&amp; component integration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20545-4FC3-48EE-A529-0AA9E10050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this step design methodology is the integration of the devices and components.</a:t>
            </a:r>
          </a:p>
          <a:p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141175-6C5B-4E72-AD42-E4E3666164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0B03F8-F407-47FB-A0AD-24616A38D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391" y="1818296"/>
            <a:ext cx="5542209" cy="494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8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309D1-71A9-4655-942B-59419E4CF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development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A74AC-0C49-4C4D-9250-83F29E07F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step develop the IoT application for perform various task.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C1C305-8BA5-4016-8E76-B542D3B0D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506" y="3210129"/>
            <a:ext cx="4780787" cy="258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78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D619E7-EE96-4798-AE46-BB4CFDAA2C19}"/>
              </a:ext>
            </a:extLst>
          </p:cNvPr>
          <p:cNvSpPr/>
          <p:nvPr/>
        </p:nvSpPr>
        <p:spPr>
          <a:xfrm>
            <a:off x="3607690" y="2967335"/>
            <a:ext cx="49766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Any Questions ?</a:t>
            </a:r>
          </a:p>
        </p:txBody>
      </p:sp>
    </p:spTree>
    <p:extLst>
      <p:ext uri="{BB962C8B-B14F-4D97-AF65-F5344CB8AC3E}">
        <p14:creationId xmlns:p14="http://schemas.microsoft.com/office/powerpoint/2010/main" val="2156638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0A599-9415-479D-B03E-675FAFF6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0006A-1113-4487-9343-08EA7E5FC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1" y="2140413"/>
            <a:ext cx="4878391" cy="2717801"/>
          </a:xfrm>
        </p:spPr>
        <p:txBody>
          <a:bodyPr>
            <a:normAutofit/>
          </a:bodyPr>
          <a:lstStyle/>
          <a:p>
            <a:r>
              <a:rPr lang="en-US" sz="2200" dirty="0"/>
              <a:t>IoT Design Methodology that includes : </a:t>
            </a:r>
          </a:p>
          <a:p>
            <a:pPr lvl="1"/>
            <a:r>
              <a:rPr lang="en-US" dirty="0"/>
              <a:t>Purpose &amp; Requirement Specification</a:t>
            </a:r>
          </a:p>
          <a:p>
            <a:pPr lvl="1"/>
            <a:r>
              <a:rPr lang="en-US" dirty="0"/>
              <a:t>Process Specification </a:t>
            </a:r>
          </a:p>
          <a:p>
            <a:pPr lvl="1"/>
            <a:r>
              <a:rPr lang="en-US" dirty="0"/>
              <a:t>Domain Model Specification</a:t>
            </a:r>
          </a:p>
          <a:p>
            <a:pPr lvl="1"/>
            <a:r>
              <a:rPr lang="en-US" dirty="0"/>
              <a:t>Information Model Specification</a:t>
            </a:r>
          </a:p>
          <a:p>
            <a:pPr lvl="1"/>
            <a:r>
              <a:rPr lang="en-US" dirty="0"/>
              <a:t>Service Specification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589927-C75C-4EC0-9676-8AEDE1E8D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1" y="2660366"/>
            <a:ext cx="4875210" cy="2717801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Iot Level Specification</a:t>
            </a:r>
          </a:p>
          <a:p>
            <a:pPr lvl="1"/>
            <a:r>
              <a:rPr lang="en-US" dirty="0"/>
              <a:t>Functional View Specification</a:t>
            </a:r>
          </a:p>
          <a:p>
            <a:pPr lvl="1"/>
            <a:r>
              <a:rPr lang="en-US" dirty="0"/>
              <a:t>Operational View Specification</a:t>
            </a:r>
          </a:p>
          <a:p>
            <a:pPr lvl="1"/>
            <a:r>
              <a:rPr lang="en-US" dirty="0"/>
              <a:t>Device &amp; Component Integration</a:t>
            </a:r>
          </a:p>
          <a:p>
            <a:pPr lvl="1"/>
            <a:r>
              <a:rPr lang="en-US" dirty="0"/>
              <a:t>Application Development</a:t>
            </a:r>
          </a:p>
        </p:txBody>
      </p:sp>
    </p:spTree>
    <p:extLst>
      <p:ext uri="{BB962C8B-B14F-4D97-AF65-F5344CB8AC3E}">
        <p14:creationId xmlns:p14="http://schemas.microsoft.com/office/powerpoint/2010/main" val="297492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6D073B7-7451-4803-918E-0C2A7E103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Level specification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04247F7-9DF3-4220-AB7A-D1364F7E38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sz="2600" dirty="0"/>
              <a:t>IoT Level-1</a:t>
            </a:r>
          </a:p>
          <a:p>
            <a:pPr lvl="1"/>
            <a:r>
              <a:rPr lang="en-IN" dirty="0"/>
              <a:t>A level-1 IoT system has a single node/device that performs sensing and/or actuation, stores data, performs analysis and hosts the application</a:t>
            </a:r>
          </a:p>
          <a:p>
            <a:pPr lvl="1"/>
            <a:r>
              <a:rPr lang="en-US" sz="2000" spc="-5" dirty="0">
                <a:latin typeface="Tw Cen MT (Body)"/>
                <a:cs typeface="Carlito"/>
              </a:rPr>
              <a:t>Level-1 IoT systems are  suitable for modeling low-  cost </a:t>
            </a:r>
            <a:r>
              <a:rPr lang="en-US" sz="2000" spc="-10" dirty="0">
                <a:latin typeface="Tw Cen MT (Body)"/>
                <a:cs typeface="Carlito"/>
              </a:rPr>
              <a:t>and </a:t>
            </a:r>
            <a:r>
              <a:rPr lang="en-US" sz="2000" spc="-5" dirty="0">
                <a:latin typeface="Tw Cen MT (Body)"/>
                <a:cs typeface="Carlito"/>
              </a:rPr>
              <a:t>low-complexity  solutions where the data  involved is not big </a:t>
            </a:r>
            <a:r>
              <a:rPr lang="en-US" sz="2000" spc="-10" dirty="0">
                <a:latin typeface="Tw Cen MT (Body)"/>
                <a:cs typeface="Carlito"/>
              </a:rPr>
              <a:t>and </a:t>
            </a:r>
            <a:r>
              <a:rPr lang="en-US" sz="2000" spc="-5" dirty="0">
                <a:latin typeface="Tw Cen MT (Body)"/>
                <a:cs typeface="Carlito"/>
              </a:rPr>
              <a:t>the  analysis requirements are  not computationally  intensive.</a:t>
            </a:r>
            <a:endParaRPr lang="en-US" sz="2000" dirty="0">
              <a:latin typeface="Tw Cen MT (Body)"/>
              <a:cs typeface="Carlito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8DDE49-B437-4D01-A507-D48C3846E1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IN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567F628-00FC-4326-815A-AD8A5B8CA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7919013"/>
              </p:ext>
            </p:extLst>
          </p:nvPr>
        </p:nvGraphicFramePr>
        <p:xfrm>
          <a:off x="6958572" y="378956"/>
          <a:ext cx="3799075" cy="6100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Bitmap Image" r:id="rId3" imgW="3132000" imgH="5029200" progId="Paint.Picture">
                  <p:embed/>
                </p:oleObj>
              </mc:Choice>
              <mc:Fallback>
                <p:oleObj name="Bitmap Image" r:id="rId3" imgW="3132000" imgH="502920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322FED9F-DE73-4B83-90AC-33253195DA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58572" y="378956"/>
                        <a:ext cx="3799075" cy="6100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0004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5645A-3341-405D-A315-850B1EA04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BF1E0-0AF5-4017-B66A-99BF830E25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IoT Level-2</a:t>
            </a:r>
          </a:p>
          <a:p>
            <a:pPr marL="698500" marR="157480" lvl="1">
              <a:lnSpc>
                <a:spcPct val="79900"/>
              </a:lnSpc>
              <a:spcBef>
                <a:spcPts val="675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z="1900" dirty="0">
                <a:latin typeface="Tw Cen MT (Body)"/>
                <a:cs typeface="Carlito"/>
              </a:rPr>
              <a:t>A </a:t>
            </a:r>
            <a:r>
              <a:rPr lang="en-US" sz="1900" spc="-5" dirty="0">
                <a:latin typeface="Tw Cen MT (Body)"/>
                <a:cs typeface="Carlito"/>
              </a:rPr>
              <a:t>level-2 IoT system has </a:t>
            </a:r>
            <a:r>
              <a:rPr lang="en-US" sz="1900" dirty="0">
                <a:latin typeface="Tw Cen MT (Body)"/>
                <a:cs typeface="Carlito"/>
              </a:rPr>
              <a:t>a  </a:t>
            </a:r>
            <a:r>
              <a:rPr lang="en-US" sz="1900" spc="-5" dirty="0">
                <a:latin typeface="Tw Cen MT (Body)"/>
                <a:cs typeface="Carlito"/>
              </a:rPr>
              <a:t>single node that performs  sensing and/or actuation and  local analysis.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5080" lvl="1">
              <a:lnSpc>
                <a:spcPct val="799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Data is stored in the cloud and  application is usually cloud-  based.</a:t>
            </a:r>
          </a:p>
          <a:p>
            <a:pPr marL="698500" marR="5080" lvl="1">
              <a:lnSpc>
                <a:spcPct val="799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z="2000" spc="-5" dirty="0">
                <a:latin typeface="Tw Cen MT (Body)"/>
                <a:cs typeface="Carlito"/>
              </a:rPr>
              <a:t>Level-2 IoT systems are  suitable for solutions where  the data involved is big,  however, the primary analysis  requirement is not  computationally intensive and  </a:t>
            </a:r>
            <a:r>
              <a:rPr lang="en-US" sz="2000" dirty="0">
                <a:latin typeface="Tw Cen MT (Body)"/>
                <a:cs typeface="Carlito"/>
              </a:rPr>
              <a:t>can </a:t>
            </a:r>
            <a:r>
              <a:rPr lang="en-US" sz="2000" spc="-5" dirty="0">
                <a:latin typeface="Tw Cen MT (Body)"/>
                <a:cs typeface="Carlito"/>
              </a:rPr>
              <a:t>be done locally</a:t>
            </a:r>
            <a:r>
              <a:rPr lang="en-US" sz="2000" spc="-10" dirty="0">
                <a:latin typeface="Tw Cen MT (Body)"/>
                <a:cs typeface="Carlito"/>
              </a:rPr>
              <a:t> </a:t>
            </a:r>
            <a:r>
              <a:rPr lang="en-US" sz="2000" spc="-5" dirty="0">
                <a:latin typeface="Tw Cen MT (Body)"/>
                <a:cs typeface="Carlito"/>
              </a:rPr>
              <a:t>itself.</a:t>
            </a:r>
            <a:endParaRPr lang="en-US" sz="2000" dirty="0">
              <a:latin typeface="Tw Cen MT (Body)"/>
              <a:cs typeface="Carlito"/>
            </a:endParaRPr>
          </a:p>
          <a:p>
            <a:pPr marL="698500" marR="5080" lvl="1">
              <a:lnSpc>
                <a:spcPct val="799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endParaRPr lang="en-US" sz="1900" dirty="0">
              <a:latin typeface="Tw Cen MT (Body)"/>
              <a:cs typeface="Carlito"/>
            </a:endParaRPr>
          </a:p>
          <a:p>
            <a:pPr lvl="1"/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27B848-870E-4ECF-9D84-DDBADE18E0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37D1591-7C07-4B47-8BBE-AB50DA129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489454"/>
              </p:ext>
            </p:extLst>
          </p:nvPr>
        </p:nvGraphicFramePr>
        <p:xfrm>
          <a:off x="7001249" y="618518"/>
          <a:ext cx="3738469" cy="5729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Bitmap Image" r:id="rId3" imgW="2849760" imgH="4366440" progId="Paint.Picture">
                  <p:embed/>
                </p:oleObj>
              </mc:Choice>
              <mc:Fallback>
                <p:oleObj name="Bitmap Image" r:id="rId3" imgW="2849760" imgH="43664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01249" y="618518"/>
                        <a:ext cx="3738469" cy="57295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2805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DF1E-4FBE-4FE4-807A-3C3E165A1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C8029-7351-48CB-8C3D-1B04E87E3F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IoT Level-3</a:t>
            </a:r>
          </a:p>
          <a:p>
            <a:pPr marL="698500" marR="5080" lvl="1">
              <a:lnSpc>
                <a:spcPct val="79900"/>
              </a:lnSpc>
              <a:spcBef>
                <a:spcPts val="785"/>
              </a:spcBef>
              <a:buFont typeface="Arial"/>
              <a:buChar char="•"/>
              <a:tabLst>
                <a:tab pos="241300" algn="l"/>
                <a:tab pos="2144395" algn="l"/>
              </a:tabLst>
            </a:pPr>
            <a:r>
              <a:rPr lang="en-US" sz="1900" spc="5" dirty="0">
                <a:latin typeface="Tw Cen MT (Body)"/>
                <a:cs typeface="Carlito"/>
              </a:rPr>
              <a:t>A </a:t>
            </a:r>
            <a:r>
              <a:rPr lang="en-US" sz="1900" dirty="0">
                <a:latin typeface="Tw Cen MT (Body)"/>
                <a:cs typeface="Carlito"/>
              </a:rPr>
              <a:t>level-3 </a:t>
            </a:r>
            <a:r>
              <a:rPr lang="en-US" sz="1900" spc="-5" dirty="0">
                <a:latin typeface="Tw Cen MT (Body)"/>
                <a:cs typeface="Carlito"/>
              </a:rPr>
              <a:t>IoT system has </a:t>
            </a:r>
            <a:r>
              <a:rPr lang="en-US" sz="1900" dirty="0">
                <a:latin typeface="Tw Cen MT (Body)"/>
                <a:cs typeface="Carlito"/>
              </a:rPr>
              <a:t>a  single </a:t>
            </a:r>
            <a:r>
              <a:rPr lang="en-US" sz="1900" spc="-5" dirty="0">
                <a:latin typeface="Tw Cen MT (Body)"/>
                <a:cs typeface="Carlito"/>
              </a:rPr>
              <a:t>node. Data </a:t>
            </a:r>
            <a:r>
              <a:rPr lang="en-US" sz="1900" dirty="0">
                <a:latin typeface="Tw Cen MT (Body)"/>
                <a:cs typeface="Carlito"/>
              </a:rPr>
              <a:t>is</a:t>
            </a:r>
            <a:r>
              <a:rPr lang="en-US" sz="1900" spc="-55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stored  and analyzed </a:t>
            </a:r>
            <a:r>
              <a:rPr lang="en-US" sz="1900" dirty="0">
                <a:latin typeface="Tw Cen MT (Body)"/>
                <a:cs typeface="Carlito"/>
              </a:rPr>
              <a:t>in </a:t>
            </a:r>
            <a:r>
              <a:rPr lang="en-US" sz="1900" spc="-5" dirty="0">
                <a:latin typeface="Tw Cen MT (Body)"/>
                <a:cs typeface="Carlito"/>
              </a:rPr>
              <a:t>the cloud  and application </a:t>
            </a:r>
            <a:r>
              <a:rPr lang="en-US" sz="1900" dirty="0">
                <a:latin typeface="Tw Cen MT (Body)"/>
                <a:cs typeface="Carlito"/>
              </a:rPr>
              <a:t>is </a:t>
            </a:r>
            <a:r>
              <a:rPr lang="en-US" sz="1900" spc="-5" dirty="0">
                <a:latin typeface="Tw Cen MT (Body)"/>
                <a:cs typeface="Carlito"/>
              </a:rPr>
              <a:t>cloud-  based.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67945" lvl="1">
              <a:lnSpc>
                <a:spcPct val="799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Level-3 IoT systems are  suitable for solutions  where the data involved </a:t>
            </a:r>
            <a:r>
              <a:rPr lang="en-US" sz="1900" dirty="0">
                <a:latin typeface="Tw Cen MT (Body)"/>
                <a:cs typeface="Carlito"/>
              </a:rPr>
              <a:t>is  big </a:t>
            </a:r>
            <a:r>
              <a:rPr lang="en-US" sz="1900" spc="-5" dirty="0">
                <a:latin typeface="Tw Cen MT (Body)"/>
                <a:cs typeface="Carlito"/>
              </a:rPr>
              <a:t>and the analysis  requirements are  computationally</a:t>
            </a:r>
            <a:r>
              <a:rPr lang="en-US" sz="1900" spc="-15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intensive.</a:t>
            </a:r>
            <a:endParaRPr lang="en-US" sz="1900" dirty="0">
              <a:latin typeface="Tw Cen MT (Body)"/>
              <a:cs typeface="Carlito"/>
            </a:endParaRPr>
          </a:p>
          <a:p>
            <a:pPr marL="457200" lvl="1" indent="0">
              <a:buNone/>
            </a:pPr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7C7CAA2-324F-479C-88CD-F86E013F8B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B534879A-A774-491C-9B0A-71F83043D9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8569680"/>
              </p:ext>
            </p:extLst>
          </p:nvPr>
        </p:nvGraphicFramePr>
        <p:xfrm>
          <a:off x="6863416" y="544365"/>
          <a:ext cx="4058489" cy="576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Bitmap Image" r:id="rId3" imgW="2964240" imgH="4213800" progId="Paint.Picture">
                  <p:embed/>
                </p:oleObj>
              </mc:Choice>
              <mc:Fallback>
                <p:oleObj name="Bitmap Image" r:id="rId3" imgW="2964240" imgH="42138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63416" y="544365"/>
                        <a:ext cx="4058489" cy="576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0871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2B4F7-B6BF-4D7C-82CA-9EB28DCF0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A29A1-37B8-4283-BE1F-4C4D64DBD7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IoT Level-4</a:t>
            </a:r>
          </a:p>
          <a:p>
            <a:pPr marL="698500" marR="62230" lvl="1">
              <a:lnSpc>
                <a:spcPct val="69900"/>
              </a:lnSpc>
              <a:spcBef>
                <a:spcPts val="90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5" dirty="0">
                <a:latin typeface="Tw Cen MT (Body)"/>
                <a:cs typeface="Carlito"/>
              </a:rPr>
              <a:t>A </a:t>
            </a:r>
            <a:r>
              <a:rPr lang="en-US" sz="1900" spc="-5" dirty="0">
                <a:latin typeface="Tw Cen MT (Body)"/>
                <a:cs typeface="Carlito"/>
              </a:rPr>
              <a:t>level-4 IoT system has multiple  nodes that perform local analysis.  Data </a:t>
            </a:r>
            <a:r>
              <a:rPr lang="en-US" sz="1900" dirty="0">
                <a:latin typeface="Tw Cen MT (Body)"/>
                <a:cs typeface="Carlito"/>
              </a:rPr>
              <a:t>is </a:t>
            </a:r>
            <a:r>
              <a:rPr lang="en-US" sz="1900" spc="-5" dirty="0">
                <a:latin typeface="Tw Cen MT (Body)"/>
                <a:cs typeface="Carlito"/>
              </a:rPr>
              <a:t>stored </a:t>
            </a:r>
            <a:r>
              <a:rPr lang="en-US" sz="1900" dirty="0">
                <a:latin typeface="Tw Cen MT (Body)"/>
                <a:cs typeface="Carlito"/>
              </a:rPr>
              <a:t>in </a:t>
            </a:r>
            <a:r>
              <a:rPr lang="en-US" sz="1900" spc="-5" dirty="0">
                <a:latin typeface="Tw Cen MT (Body)"/>
                <a:cs typeface="Carlito"/>
              </a:rPr>
              <a:t>the cloud </a:t>
            </a:r>
            <a:r>
              <a:rPr lang="en-US" sz="1900" dirty="0">
                <a:latin typeface="Tw Cen MT (Body)"/>
                <a:cs typeface="Carlito"/>
              </a:rPr>
              <a:t>and  </a:t>
            </a:r>
            <a:r>
              <a:rPr lang="en-US" sz="1900" spc="-5" dirty="0">
                <a:latin typeface="Tw Cen MT (Body)"/>
                <a:cs typeface="Carlito"/>
              </a:rPr>
              <a:t>application </a:t>
            </a:r>
            <a:r>
              <a:rPr lang="en-US" sz="1900" dirty="0">
                <a:latin typeface="Tw Cen MT (Body)"/>
                <a:cs typeface="Carlito"/>
              </a:rPr>
              <a:t>is</a:t>
            </a:r>
            <a:r>
              <a:rPr lang="en-US" sz="1900" spc="-20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cloud-based.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47625" lvl="1">
              <a:lnSpc>
                <a:spcPct val="699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Level-4 contains local </a:t>
            </a:r>
            <a:r>
              <a:rPr lang="en-US" sz="1900" dirty="0">
                <a:latin typeface="Tw Cen MT (Body)"/>
                <a:cs typeface="Carlito"/>
              </a:rPr>
              <a:t>and </a:t>
            </a:r>
            <a:r>
              <a:rPr lang="en-US" sz="1900" spc="-5" dirty="0">
                <a:latin typeface="Tw Cen MT (Body)"/>
                <a:cs typeface="Carlito"/>
              </a:rPr>
              <a:t>cloud-  based observer nodes which </a:t>
            </a:r>
            <a:r>
              <a:rPr lang="en-US" sz="1900" dirty="0">
                <a:latin typeface="Tw Cen MT (Body)"/>
                <a:cs typeface="Carlito"/>
              </a:rPr>
              <a:t>can  </a:t>
            </a:r>
            <a:r>
              <a:rPr lang="en-US" sz="1900" spc="-5" dirty="0">
                <a:latin typeface="Tw Cen MT (Body)"/>
                <a:cs typeface="Carlito"/>
              </a:rPr>
              <a:t>subscribe to </a:t>
            </a:r>
            <a:r>
              <a:rPr lang="en-US" sz="1900" dirty="0">
                <a:latin typeface="Tw Cen MT (Body)"/>
                <a:cs typeface="Carlito"/>
              </a:rPr>
              <a:t>and </a:t>
            </a:r>
            <a:r>
              <a:rPr lang="en-US" sz="1900" spc="-5" dirty="0">
                <a:latin typeface="Tw Cen MT (Body)"/>
                <a:cs typeface="Carlito"/>
              </a:rPr>
              <a:t>receive  information collected </a:t>
            </a:r>
            <a:r>
              <a:rPr lang="en-US" sz="1900" dirty="0">
                <a:latin typeface="Tw Cen MT (Body)"/>
                <a:cs typeface="Carlito"/>
              </a:rPr>
              <a:t>in </a:t>
            </a:r>
            <a:r>
              <a:rPr lang="en-US" sz="1900" spc="-5" dirty="0">
                <a:latin typeface="Tw Cen MT (Body)"/>
                <a:cs typeface="Carlito"/>
              </a:rPr>
              <a:t>the cloud  from IoT</a:t>
            </a:r>
            <a:r>
              <a:rPr lang="en-US" sz="1900" spc="-25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devices.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5080" lvl="1">
              <a:lnSpc>
                <a:spcPct val="699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Level-4 IoT systems are suitable  for solutions where multiple  nodes are required, the data  involved </a:t>
            </a:r>
            <a:r>
              <a:rPr lang="en-US" sz="1900" dirty="0">
                <a:latin typeface="Tw Cen MT (Body)"/>
                <a:cs typeface="Carlito"/>
              </a:rPr>
              <a:t>is </a:t>
            </a:r>
            <a:r>
              <a:rPr lang="en-US" sz="1900" spc="-5" dirty="0">
                <a:latin typeface="Tw Cen MT (Body)"/>
                <a:cs typeface="Carlito"/>
              </a:rPr>
              <a:t>big </a:t>
            </a:r>
            <a:r>
              <a:rPr lang="en-US" sz="1900" dirty="0">
                <a:latin typeface="Tw Cen MT (Body)"/>
                <a:cs typeface="Carlito"/>
              </a:rPr>
              <a:t>and </a:t>
            </a:r>
            <a:r>
              <a:rPr lang="en-US" sz="1900" spc="-5" dirty="0">
                <a:latin typeface="Tw Cen MT (Body)"/>
                <a:cs typeface="Carlito"/>
              </a:rPr>
              <a:t>the analysis  requirements are computationally  intensive.</a:t>
            </a:r>
            <a:endParaRPr lang="en-US" sz="1900" dirty="0">
              <a:latin typeface="Tw Cen MT (Body)"/>
              <a:cs typeface="Carlito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EB5B0-8FB1-4AB5-A254-53E35832AE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IN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86925AC-CE9D-4DCA-8F55-F7CA41B8E9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8312793"/>
              </p:ext>
            </p:extLst>
          </p:nvPr>
        </p:nvGraphicFramePr>
        <p:xfrm>
          <a:off x="6094412" y="1357803"/>
          <a:ext cx="5079288" cy="4911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Bitmap Image" r:id="rId3" imgW="4381560" imgH="4236840" progId="Paint.Picture">
                  <p:embed/>
                </p:oleObj>
              </mc:Choice>
              <mc:Fallback>
                <p:oleObj name="Bitmap Image" r:id="rId3" imgW="4381560" imgH="42368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4412" y="1357803"/>
                        <a:ext cx="5079288" cy="49118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3901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164E2-80D0-4DBA-A0D2-2F8EA0DD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41F1A-D1F4-4A5F-A4A3-3CB4892C1F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2280" y="2249486"/>
            <a:ext cx="4878389" cy="3541714"/>
          </a:xfrm>
        </p:spPr>
        <p:txBody>
          <a:bodyPr>
            <a:normAutofit lnSpcReduction="10000"/>
          </a:bodyPr>
          <a:lstStyle/>
          <a:p>
            <a:r>
              <a:rPr lang="en-IN" dirty="0"/>
              <a:t>IoT Level-5</a:t>
            </a:r>
          </a:p>
          <a:p>
            <a:pPr marL="698500" marR="109220" lvl="1">
              <a:lnSpc>
                <a:spcPct val="70000"/>
              </a:lnSpc>
              <a:spcBef>
                <a:spcPts val="81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10" dirty="0">
                <a:latin typeface="Tw Cen MT (Body)"/>
                <a:cs typeface="Carlito"/>
              </a:rPr>
              <a:t>A </a:t>
            </a:r>
            <a:r>
              <a:rPr lang="en-US" sz="1900" spc="-5" dirty="0">
                <a:latin typeface="Tw Cen MT (Body)"/>
                <a:cs typeface="Carlito"/>
              </a:rPr>
              <a:t>level-5 IoT system has multiple </a:t>
            </a:r>
            <a:r>
              <a:rPr lang="en-US" sz="1900" spc="-10" dirty="0">
                <a:latin typeface="Tw Cen MT (Body)"/>
                <a:cs typeface="Carlito"/>
              </a:rPr>
              <a:t>end  </a:t>
            </a:r>
            <a:r>
              <a:rPr lang="en-US" sz="1900" spc="-5" dirty="0">
                <a:latin typeface="Tw Cen MT (Body)"/>
                <a:cs typeface="Carlito"/>
              </a:rPr>
              <a:t>nodes and one coordinator</a:t>
            </a:r>
            <a:r>
              <a:rPr lang="en-US" sz="1900" spc="-15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node.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209550" lvl="1">
              <a:lnSpc>
                <a:spcPct val="700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The </a:t>
            </a:r>
            <a:r>
              <a:rPr lang="en-US" sz="1900" spc="-10" dirty="0">
                <a:latin typeface="Tw Cen MT (Body)"/>
                <a:cs typeface="Carlito"/>
              </a:rPr>
              <a:t>end </a:t>
            </a:r>
            <a:r>
              <a:rPr lang="en-US" sz="1900" spc="-5" dirty="0">
                <a:latin typeface="Tw Cen MT (Body)"/>
                <a:cs typeface="Carlito"/>
              </a:rPr>
              <a:t>nodes that perform sensing  and/or</a:t>
            </a:r>
            <a:r>
              <a:rPr lang="en-US" sz="1900" spc="-10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actuation.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5080" lvl="1">
              <a:lnSpc>
                <a:spcPct val="700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Coordinator node collects data from  the </a:t>
            </a:r>
            <a:r>
              <a:rPr lang="en-US" sz="1900" spc="-10" dirty="0">
                <a:latin typeface="Tw Cen MT (Body)"/>
                <a:cs typeface="Carlito"/>
              </a:rPr>
              <a:t>end </a:t>
            </a:r>
            <a:r>
              <a:rPr lang="en-US" sz="1900" spc="-5" dirty="0">
                <a:latin typeface="Tw Cen MT (Body)"/>
                <a:cs typeface="Carlito"/>
              </a:rPr>
              <a:t>nodes and sends to the</a:t>
            </a:r>
            <a:r>
              <a:rPr lang="en-US" sz="1900" spc="-35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cloud.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135255" lvl="1">
              <a:lnSpc>
                <a:spcPct val="700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Data is stored and analyzed in the  cloud and application is</a:t>
            </a:r>
            <a:r>
              <a:rPr lang="en-US" sz="1900" spc="-30" dirty="0">
                <a:latin typeface="Tw Cen MT (Body)"/>
                <a:cs typeface="Carlito"/>
              </a:rPr>
              <a:t> </a:t>
            </a:r>
            <a:r>
              <a:rPr lang="en-US" sz="1900" spc="-5" dirty="0">
                <a:latin typeface="Tw Cen MT (Body)"/>
                <a:cs typeface="Carlito"/>
              </a:rPr>
              <a:t>cloud-based.</a:t>
            </a:r>
            <a:endParaRPr lang="en-US" sz="1900" dirty="0">
              <a:latin typeface="Tw Cen MT (Body)"/>
              <a:cs typeface="Carlito"/>
            </a:endParaRPr>
          </a:p>
          <a:p>
            <a:pPr marL="698500" marR="144145" lvl="1">
              <a:lnSpc>
                <a:spcPct val="700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z="1900" spc="-5" dirty="0">
                <a:latin typeface="Tw Cen MT (Body)"/>
                <a:cs typeface="Carlito"/>
              </a:rPr>
              <a:t>Level-5 IoT systems are suitable for  solutions based on wireless sensor  networks, in which the data involved  is big and the analysis requirements  are computationally intensive.</a:t>
            </a:r>
            <a:endParaRPr lang="en-US" sz="1900" dirty="0">
              <a:latin typeface="Tw Cen MT (Body)"/>
              <a:cs typeface="Carlito"/>
            </a:endParaRPr>
          </a:p>
          <a:p>
            <a:pPr lvl="1"/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69F57-1208-4F74-8478-1C15260678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IN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6BA9046-91F7-47F7-BBA4-70E91173D2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286658"/>
              </p:ext>
            </p:extLst>
          </p:nvPr>
        </p:nvGraphicFramePr>
        <p:xfrm>
          <a:off x="5904144" y="1452282"/>
          <a:ext cx="5639536" cy="4936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Bitmap Image" r:id="rId3" imgW="5067360" imgH="4434840" progId="Paint.Picture">
                  <p:embed/>
                </p:oleObj>
              </mc:Choice>
              <mc:Fallback>
                <p:oleObj name="Bitmap Image" r:id="rId3" imgW="5067360" imgH="44348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04144" y="1452282"/>
                        <a:ext cx="5639536" cy="4936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962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17BF-4D46-4986-9E52-37B84005B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735B9-3823-4247-9114-B7B4AF9C7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7575" y="2249486"/>
            <a:ext cx="4878389" cy="3541714"/>
          </a:xfrm>
        </p:spPr>
        <p:txBody>
          <a:bodyPr>
            <a:normAutofit fontScale="92500" lnSpcReduction="10000"/>
          </a:bodyPr>
          <a:lstStyle/>
          <a:p>
            <a:pPr marL="241300" marR="94615" indent="-228600">
              <a:lnSpc>
                <a:spcPct val="69900"/>
              </a:lnSpc>
              <a:spcBef>
                <a:spcPts val="90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IN" sz="2600" dirty="0"/>
              <a:t>IoT Level-6</a:t>
            </a:r>
          </a:p>
          <a:p>
            <a:pPr marL="698500" marR="94615" lvl="1">
              <a:lnSpc>
                <a:spcPct val="69900"/>
              </a:lnSpc>
              <a:spcBef>
                <a:spcPts val="90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pc="5" dirty="0">
                <a:latin typeface="+mj-lt"/>
                <a:cs typeface="Carlito"/>
              </a:rPr>
              <a:t>A </a:t>
            </a:r>
            <a:r>
              <a:rPr lang="en-US" spc="-5" dirty="0">
                <a:latin typeface="+mj-lt"/>
                <a:cs typeface="Carlito"/>
              </a:rPr>
              <a:t>level-6 IoT system has multiple  independent </a:t>
            </a:r>
            <a:r>
              <a:rPr lang="en-US" dirty="0">
                <a:latin typeface="+mj-lt"/>
                <a:cs typeface="Carlito"/>
              </a:rPr>
              <a:t>end </a:t>
            </a:r>
            <a:r>
              <a:rPr lang="en-US" spc="-5" dirty="0">
                <a:latin typeface="+mj-lt"/>
                <a:cs typeface="Carlito"/>
              </a:rPr>
              <a:t>nodes that  perform sensing and/or actuation  </a:t>
            </a:r>
            <a:r>
              <a:rPr lang="en-US" dirty="0">
                <a:latin typeface="+mj-lt"/>
                <a:cs typeface="Carlito"/>
              </a:rPr>
              <a:t>and </a:t>
            </a:r>
            <a:r>
              <a:rPr lang="en-US" spc="-5" dirty="0">
                <a:latin typeface="+mj-lt"/>
                <a:cs typeface="Carlito"/>
              </a:rPr>
              <a:t>send data to the</a:t>
            </a:r>
            <a:r>
              <a:rPr lang="en-US" spc="-50" dirty="0">
                <a:latin typeface="+mj-lt"/>
                <a:cs typeface="Carlito"/>
              </a:rPr>
              <a:t> </a:t>
            </a:r>
            <a:r>
              <a:rPr lang="en-US" spc="-5" dirty="0">
                <a:latin typeface="+mj-lt"/>
                <a:cs typeface="Carlito"/>
              </a:rPr>
              <a:t>cloud.</a:t>
            </a:r>
            <a:endParaRPr lang="en-US" dirty="0">
              <a:latin typeface="+mj-lt"/>
              <a:cs typeface="Carlito"/>
            </a:endParaRPr>
          </a:p>
          <a:p>
            <a:pPr marL="698500" marR="465455" lvl="1">
              <a:lnSpc>
                <a:spcPct val="699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pc="-5" dirty="0">
                <a:latin typeface="+mj-lt"/>
                <a:cs typeface="Carlito"/>
              </a:rPr>
              <a:t>Data </a:t>
            </a:r>
            <a:r>
              <a:rPr lang="en-US" dirty="0">
                <a:latin typeface="+mj-lt"/>
                <a:cs typeface="Carlito"/>
              </a:rPr>
              <a:t>is </a:t>
            </a:r>
            <a:r>
              <a:rPr lang="en-US" spc="-5" dirty="0">
                <a:latin typeface="+mj-lt"/>
                <a:cs typeface="Carlito"/>
              </a:rPr>
              <a:t>stored </a:t>
            </a:r>
            <a:r>
              <a:rPr lang="en-US" dirty="0">
                <a:latin typeface="+mj-lt"/>
                <a:cs typeface="Carlito"/>
              </a:rPr>
              <a:t>in </a:t>
            </a:r>
            <a:r>
              <a:rPr lang="en-US" spc="-5" dirty="0">
                <a:latin typeface="+mj-lt"/>
                <a:cs typeface="Carlito"/>
              </a:rPr>
              <a:t>the cloud</a:t>
            </a:r>
            <a:r>
              <a:rPr lang="en-US" spc="-80" dirty="0">
                <a:latin typeface="+mj-lt"/>
                <a:cs typeface="Carlito"/>
              </a:rPr>
              <a:t> </a:t>
            </a:r>
            <a:r>
              <a:rPr lang="en-US" dirty="0">
                <a:latin typeface="+mj-lt"/>
                <a:cs typeface="Carlito"/>
              </a:rPr>
              <a:t>and  </a:t>
            </a:r>
            <a:r>
              <a:rPr lang="en-US" spc="-5" dirty="0">
                <a:latin typeface="+mj-lt"/>
                <a:cs typeface="Carlito"/>
              </a:rPr>
              <a:t>application </a:t>
            </a:r>
            <a:r>
              <a:rPr lang="en-US" dirty="0">
                <a:latin typeface="+mj-lt"/>
                <a:cs typeface="Carlito"/>
              </a:rPr>
              <a:t>is</a:t>
            </a:r>
            <a:r>
              <a:rPr lang="en-US" spc="-25" dirty="0">
                <a:latin typeface="+mj-lt"/>
                <a:cs typeface="Carlito"/>
              </a:rPr>
              <a:t> </a:t>
            </a:r>
            <a:r>
              <a:rPr lang="en-US" spc="-5" dirty="0">
                <a:latin typeface="+mj-lt"/>
                <a:cs typeface="Carlito"/>
              </a:rPr>
              <a:t>cloud-based.</a:t>
            </a:r>
            <a:endParaRPr lang="en-US" dirty="0">
              <a:latin typeface="+mj-lt"/>
              <a:cs typeface="Carlito"/>
            </a:endParaRPr>
          </a:p>
          <a:p>
            <a:pPr marL="698500" marR="50800" lvl="1">
              <a:lnSpc>
                <a:spcPct val="699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pc="-5" dirty="0">
                <a:latin typeface="+mj-lt"/>
                <a:cs typeface="Carlito"/>
              </a:rPr>
              <a:t>The analytics component analyzes  the data </a:t>
            </a:r>
            <a:r>
              <a:rPr lang="en-US" dirty="0">
                <a:latin typeface="+mj-lt"/>
                <a:cs typeface="Carlito"/>
              </a:rPr>
              <a:t>and </a:t>
            </a:r>
            <a:r>
              <a:rPr lang="en-US" spc="-5" dirty="0">
                <a:latin typeface="+mj-lt"/>
                <a:cs typeface="Carlito"/>
              </a:rPr>
              <a:t>stores the results </a:t>
            </a:r>
            <a:r>
              <a:rPr lang="en-US" dirty="0">
                <a:latin typeface="+mj-lt"/>
                <a:cs typeface="Carlito"/>
              </a:rPr>
              <a:t>in  </a:t>
            </a:r>
            <a:r>
              <a:rPr lang="en-US" spc="-5" dirty="0">
                <a:latin typeface="+mj-lt"/>
                <a:cs typeface="Carlito"/>
              </a:rPr>
              <a:t>the cloud</a:t>
            </a:r>
            <a:r>
              <a:rPr lang="en-US" spc="-20" dirty="0">
                <a:latin typeface="+mj-lt"/>
                <a:cs typeface="Carlito"/>
              </a:rPr>
              <a:t> </a:t>
            </a:r>
            <a:r>
              <a:rPr lang="en-US" spc="-5" dirty="0">
                <a:latin typeface="+mj-lt"/>
                <a:cs typeface="Carlito"/>
              </a:rPr>
              <a:t>database.</a:t>
            </a:r>
            <a:endParaRPr lang="en-US" dirty="0">
              <a:latin typeface="+mj-lt"/>
              <a:cs typeface="Carlito"/>
            </a:endParaRPr>
          </a:p>
          <a:p>
            <a:pPr marL="698500" marR="69850" lvl="1">
              <a:lnSpc>
                <a:spcPct val="699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pc="-5" dirty="0">
                <a:latin typeface="+mj-lt"/>
                <a:cs typeface="Carlito"/>
              </a:rPr>
              <a:t>The results are visualized with the  cloud-based</a:t>
            </a:r>
            <a:r>
              <a:rPr lang="en-US" spc="-15" dirty="0">
                <a:latin typeface="+mj-lt"/>
                <a:cs typeface="Carlito"/>
              </a:rPr>
              <a:t> </a:t>
            </a:r>
            <a:r>
              <a:rPr lang="en-US" spc="-5" dirty="0">
                <a:latin typeface="+mj-lt"/>
                <a:cs typeface="Carlito"/>
              </a:rPr>
              <a:t>application.</a:t>
            </a:r>
            <a:endParaRPr lang="en-US" dirty="0">
              <a:latin typeface="+mj-lt"/>
              <a:cs typeface="Carlito"/>
            </a:endParaRPr>
          </a:p>
          <a:p>
            <a:pPr marL="698500" marR="5080" lvl="1">
              <a:lnSpc>
                <a:spcPct val="69900"/>
              </a:lnSpc>
              <a:spcBef>
                <a:spcPts val="10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US" spc="-5" dirty="0">
                <a:latin typeface="+mj-lt"/>
                <a:cs typeface="Carlito"/>
              </a:rPr>
              <a:t>The centralized controller </a:t>
            </a:r>
            <a:r>
              <a:rPr lang="en-US" dirty="0">
                <a:latin typeface="+mj-lt"/>
                <a:cs typeface="Carlito"/>
              </a:rPr>
              <a:t>is aware  </a:t>
            </a:r>
            <a:r>
              <a:rPr lang="en-US" spc="-5" dirty="0">
                <a:latin typeface="+mj-lt"/>
                <a:cs typeface="Carlito"/>
              </a:rPr>
              <a:t>of the status of all the </a:t>
            </a:r>
            <a:r>
              <a:rPr lang="en-US" dirty="0">
                <a:latin typeface="+mj-lt"/>
                <a:cs typeface="Carlito"/>
              </a:rPr>
              <a:t>end </a:t>
            </a:r>
            <a:r>
              <a:rPr lang="en-US" spc="-5" dirty="0">
                <a:latin typeface="+mj-lt"/>
                <a:cs typeface="Carlito"/>
              </a:rPr>
              <a:t>nodes  </a:t>
            </a:r>
            <a:r>
              <a:rPr lang="en-US" dirty="0">
                <a:latin typeface="+mj-lt"/>
                <a:cs typeface="Carlito"/>
              </a:rPr>
              <a:t>and </a:t>
            </a:r>
            <a:r>
              <a:rPr lang="en-US" spc="-5" dirty="0">
                <a:latin typeface="+mj-lt"/>
                <a:cs typeface="Carlito"/>
              </a:rPr>
              <a:t>sends control commands to  the</a:t>
            </a:r>
            <a:r>
              <a:rPr lang="en-US" spc="-15" dirty="0">
                <a:latin typeface="+mj-lt"/>
                <a:cs typeface="Carlito"/>
              </a:rPr>
              <a:t> </a:t>
            </a:r>
            <a:r>
              <a:rPr lang="en-US" spc="-5" dirty="0">
                <a:latin typeface="+mj-lt"/>
                <a:cs typeface="Carlito"/>
              </a:rPr>
              <a:t>nodes.</a:t>
            </a:r>
            <a:endParaRPr lang="en-US" dirty="0">
              <a:latin typeface="+mj-lt"/>
              <a:cs typeface="Carlito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1D572-B0CB-4042-A6BA-6EAC8F7F46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IN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09E8D93-F7D2-4241-B17E-E062B5D2EB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210698"/>
              </p:ext>
            </p:extLst>
          </p:nvPr>
        </p:nvGraphicFramePr>
        <p:xfrm>
          <a:off x="5743013" y="1276071"/>
          <a:ext cx="5647589" cy="50530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Bitmap Image" r:id="rId3" imgW="4991040" imgH="4465440" progId="Paint.Picture">
                  <p:embed/>
                </p:oleObj>
              </mc:Choice>
              <mc:Fallback>
                <p:oleObj name="Bitmap Image" r:id="rId3" imgW="4991040" imgH="44654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43013" y="1276071"/>
                        <a:ext cx="5647589" cy="50530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2977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44DE4A-F412-4D4D-9432-FF71310D2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Functional view specification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8713DA-F647-4117-9708-8AFE24FC9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Functional View Specification(FV) defines the functions of the IoT systems grouped into various Functional Groups(FGs).</a:t>
            </a:r>
          </a:p>
          <a:p>
            <a:r>
              <a:rPr lang="en-IN" dirty="0"/>
              <a:t>Each functional group either provides functionalities for interacting with instances of concepts defined in the Domain Model or provides information related to these concepts.</a:t>
            </a:r>
          </a:p>
        </p:txBody>
      </p:sp>
    </p:spTree>
    <p:extLst>
      <p:ext uri="{BB962C8B-B14F-4D97-AF65-F5344CB8AC3E}">
        <p14:creationId xmlns:p14="http://schemas.microsoft.com/office/powerpoint/2010/main" val="24222660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221</TotalTime>
  <Words>802</Words>
  <Application>Microsoft Office PowerPoint</Application>
  <PresentationFormat>Widescreen</PresentationFormat>
  <Paragraphs>73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Tw Cen MT</vt:lpstr>
      <vt:lpstr>Tw Cen MT (Body)</vt:lpstr>
      <vt:lpstr>Circuit</vt:lpstr>
      <vt:lpstr>Bitmap Image</vt:lpstr>
      <vt:lpstr>Iot design methodology</vt:lpstr>
      <vt:lpstr>Outline</vt:lpstr>
      <vt:lpstr>Iot Level specification</vt:lpstr>
      <vt:lpstr>Continue…</vt:lpstr>
      <vt:lpstr>Continue…</vt:lpstr>
      <vt:lpstr>Continue…</vt:lpstr>
      <vt:lpstr>Continue…</vt:lpstr>
      <vt:lpstr>Continue…</vt:lpstr>
      <vt:lpstr>Functional view specification</vt:lpstr>
      <vt:lpstr>Continue…</vt:lpstr>
      <vt:lpstr>Continue…</vt:lpstr>
      <vt:lpstr>Continue…</vt:lpstr>
      <vt:lpstr>Continue…</vt:lpstr>
      <vt:lpstr>Operational view specification</vt:lpstr>
      <vt:lpstr>Continue…</vt:lpstr>
      <vt:lpstr>Device &amp; component integration</vt:lpstr>
      <vt:lpstr>Application development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design methodology</dc:title>
  <dc:creator>RAJ ZALAVADIYA</dc:creator>
  <cp:lastModifiedBy>RAJ ZALAVADIYA</cp:lastModifiedBy>
  <cp:revision>23</cp:revision>
  <dcterms:created xsi:type="dcterms:W3CDTF">2022-02-15T06:38:22Z</dcterms:created>
  <dcterms:modified xsi:type="dcterms:W3CDTF">2022-02-16T13:29:53Z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